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8"/>
  </p:notesMasterIdLst>
  <p:sldIdLst>
    <p:sldId id="256" r:id="rId2"/>
    <p:sldId id="257" r:id="rId3"/>
    <p:sldId id="282" r:id="rId4"/>
    <p:sldId id="308" r:id="rId5"/>
    <p:sldId id="300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24" r:id="rId22"/>
    <p:sldId id="325" r:id="rId23"/>
    <p:sldId id="326" r:id="rId24"/>
    <p:sldId id="327" r:id="rId25"/>
    <p:sldId id="328" r:id="rId26"/>
    <p:sldId id="329" r:id="rId27"/>
    <p:sldId id="330" r:id="rId28"/>
    <p:sldId id="331" r:id="rId29"/>
    <p:sldId id="335" r:id="rId30"/>
    <p:sldId id="332" r:id="rId31"/>
    <p:sldId id="333" r:id="rId32"/>
    <p:sldId id="334" r:id="rId33"/>
    <p:sldId id="336" r:id="rId34"/>
    <p:sldId id="337" r:id="rId35"/>
    <p:sldId id="338" r:id="rId36"/>
    <p:sldId id="272" r:id="rId37"/>
  </p:sldIdLst>
  <p:sldSz cx="9144000" cy="5145088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340119-5CEF-43B5-93E9-F2CD0BCA0DCD}">
  <a:tblStyle styleId="{F0340119-5CEF-43B5-93E9-F2CD0BCA0DC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37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39596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54068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07319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77154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66005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78344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791805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60747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32984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74586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60637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50813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32888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23033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78674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970941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5251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90516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957705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1870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29422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52155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10192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955374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261689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46781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5137202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348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78041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1307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87271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77687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72964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8115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143000" y="842032"/>
            <a:ext cx="6858000" cy="179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143000" y="2702363"/>
            <a:ext cx="6858000" cy="1242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939744" y="-941453"/>
            <a:ext cx="3264511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5349400" y="1468202"/>
            <a:ext cx="4360224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348900" y="-446323"/>
            <a:ext cx="4360224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628650" y="1369642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623888" y="1282700"/>
            <a:ext cx="7886700" cy="2140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623888" y="3443160"/>
            <a:ext cx="7886700" cy="1125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628650" y="1369642"/>
            <a:ext cx="38862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4629150" y="1369642"/>
            <a:ext cx="38862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629841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629842" y="1261261"/>
            <a:ext cx="3868340" cy="61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29842" y="1879386"/>
            <a:ext cx="3868340" cy="2764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4629150" y="1261261"/>
            <a:ext cx="3887391" cy="61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4629150" y="1879386"/>
            <a:ext cx="3887391" cy="2764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887391" y="740798"/>
            <a:ext cx="4629150" cy="365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629841" y="1543526"/>
            <a:ext cx="2949178" cy="2859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3887391" y="740798"/>
            <a:ext cx="4629150" cy="3656347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629841" y="1543526"/>
            <a:ext cx="2949178" cy="2859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642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pngimg.com/download/68265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strategieevolutive.wordpress.com/2015/05/15/case-di-vetro-e-google-translate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3.material.io/theme-builder#/custom" TargetMode="External"/><Relationship Id="rId4" Type="http://schemas.openxmlformats.org/officeDocument/2006/relationships/hyperlink" Target="https://m3.material.i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3593" y="218928"/>
            <a:ext cx="8696814" cy="4707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83593" y="2104860"/>
            <a:ext cx="3203927" cy="86185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 txBox="1"/>
          <p:nvPr/>
        </p:nvSpPr>
        <p:spPr>
          <a:xfrm>
            <a:off x="3998182" y="2966717"/>
            <a:ext cx="2370521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GRADUAÇÃO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após preencher a chave e valor do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dialog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o Android Studio altera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value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do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text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adicionando a referencia da chave criada no arquivo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5FFBBAA-2698-5E50-55EA-3E9191DFA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803" y="1416623"/>
            <a:ext cx="3903586" cy="151295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84262E1C-B62C-E1CF-D29B-FFED16EB96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0366" y="3134523"/>
            <a:ext cx="4712574" cy="119719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2C591BE1-A1B8-065A-93D8-08001A4A34A9}"/>
              </a:ext>
            </a:extLst>
          </p:cNvPr>
          <p:cNvSpPr/>
          <p:nvPr/>
        </p:nvSpPr>
        <p:spPr>
          <a:xfrm>
            <a:off x="781050" y="2321655"/>
            <a:ext cx="2540990" cy="25634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B7DE4FD-B8AF-9E0E-47B3-49BEA0F84560}"/>
              </a:ext>
            </a:extLst>
          </p:cNvPr>
          <p:cNvSpPr/>
          <p:nvPr/>
        </p:nvSpPr>
        <p:spPr>
          <a:xfrm>
            <a:off x="4272268" y="3841461"/>
            <a:ext cx="4259335" cy="25634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477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para seguir criamos 3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editTexts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e seus respectivos textos no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8900B44-69D4-3725-1025-F571F372D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8808" y="1128773"/>
            <a:ext cx="4966383" cy="373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7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vamos modificar a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 err="1">
                <a:solidFill>
                  <a:srgbClr val="6A8759"/>
                </a:solidFill>
                <a:effectLst/>
              </a:rPr>
              <a:t>first_lyric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para o primeiro verso de uma musica em inglês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2B97297-3920-93F0-4B9C-68C2E4AB4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9081" y="1425873"/>
            <a:ext cx="4487319" cy="250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6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1" y="489985"/>
            <a:ext cx="3421834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agora vamos criar um novo arquivo de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resources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clicando com o botão direito na pasta, conforme ao lado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502E6AB-2A55-5A9E-6F66-EC64779DCD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4531" y="-1"/>
            <a:ext cx="4799470" cy="504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4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adicionamos o nome ‘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’, selecionamos “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Locale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” e clicamos no botão adicionar “&gt;&gt;”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2C5836F-5168-2D06-C094-FAB0A6FA6B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6610" y="1150637"/>
            <a:ext cx="6010779" cy="3504466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12C83AB6-E8D5-6904-4D48-9FFDE30E61CB}"/>
              </a:ext>
            </a:extLst>
          </p:cNvPr>
          <p:cNvSpPr/>
          <p:nvPr/>
        </p:nvSpPr>
        <p:spPr>
          <a:xfrm>
            <a:off x="2450459" y="1397428"/>
            <a:ext cx="485688" cy="25634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E144622-500F-4C3E-4260-E00D622E2556}"/>
              </a:ext>
            </a:extLst>
          </p:cNvPr>
          <p:cNvSpPr/>
          <p:nvPr/>
        </p:nvSpPr>
        <p:spPr>
          <a:xfrm>
            <a:off x="1671680" y="2841734"/>
            <a:ext cx="1357269" cy="195082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992A4BE5-F436-206D-5E6C-58C7661A693C}"/>
              </a:ext>
            </a:extLst>
          </p:cNvPr>
          <p:cNvSpPr/>
          <p:nvPr/>
        </p:nvSpPr>
        <p:spPr>
          <a:xfrm>
            <a:off x="4249896" y="3110181"/>
            <a:ext cx="657663" cy="25634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000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escolhendo a linguagem e a reunião podemos observar que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directory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vai sendo preenchido automaticamente conforme a seleção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C6319A9-757A-D3C5-5F4C-FE0678DF4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8589" y="1080617"/>
            <a:ext cx="6154666" cy="3588356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12C83AB6-E8D5-6904-4D48-9FFDE30E61CB}"/>
              </a:ext>
            </a:extLst>
          </p:cNvPr>
          <p:cNvSpPr/>
          <p:nvPr/>
        </p:nvSpPr>
        <p:spPr>
          <a:xfrm>
            <a:off x="2525086" y="2110885"/>
            <a:ext cx="813732" cy="25634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E144622-500F-4C3E-4260-E00D622E2556}"/>
              </a:ext>
            </a:extLst>
          </p:cNvPr>
          <p:cNvSpPr/>
          <p:nvPr/>
        </p:nvSpPr>
        <p:spPr>
          <a:xfrm>
            <a:off x="4792385" y="2367233"/>
            <a:ext cx="1322665" cy="2045375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DC89B1C-4B9A-2A7A-AAC6-993889912D3A}"/>
              </a:ext>
            </a:extLst>
          </p:cNvPr>
          <p:cNvSpPr/>
          <p:nvPr/>
        </p:nvSpPr>
        <p:spPr>
          <a:xfrm>
            <a:off x="6115050" y="2345002"/>
            <a:ext cx="1535710" cy="2045375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570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será criado um novo arquivo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com o ícone da região nele vamos adicionar a mesma chave porém com o valor em português</a:t>
            </a:r>
          </a:p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Obs.: não é necessário adicionar todas as chaves do arquivo default, a que não existir no arquivo regional será obtido do arquivo default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1B14FC0-0B7E-B0B0-88BF-1A2522A2B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472374"/>
            <a:ext cx="7772400" cy="335802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AE144622-500F-4C3E-4260-E00D622E2556}"/>
              </a:ext>
            </a:extLst>
          </p:cNvPr>
          <p:cNvSpPr/>
          <p:nvPr/>
        </p:nvSpPr>
        <p:spPr>
          <a:xfrm>
            <a:off x="1416428" y="4051883"/>
            <a:ext cx="1535710" cy="201335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DC89B1C-4B9A-2A7A-AAC6-993889912D3A}"/>
              </a:ext>
            </a:extLst>
          </p:cNvPr>
          <p:cNvSpPr/>
          <p:nvPr/>
        </p:nvSpPr>
        <p:spPr>
          <a:xfrm>
            <a:off x="4462418" y="2071075"/>
            <a:ext cx="2735335" cy="1183854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069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como por default o emulador vem com as definições de língua em inglês, ele utiliza o arquivo default, quando mudamos o device para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pt-br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ele passa a utilizar o outro arquivo regional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8D28A9E-1EDC-4F9C-4689-8015F91136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1882" y="1358761"/>
            <a:ext cx="2932826" cy="235318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100C55F-EBA5-1B8E-46A5-1EEEBE8E8F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232" y="1358761"/>
            <a:ext cx="2831926" cy="246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56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para demonstrar uma outra utilização de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vamos criar outra chave nos 2 arquivos: </a:t>
            </a:r>
          </a:p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Obs.:apesar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de marcar em vermelho os arquivos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q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apenas estão no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string.xml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default, isso não impede o funcionamento do app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06E1A0F-D81B-F0BB-2345-784E39F71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619" y="1411971"/>
            <a:ext cx="3219305" cy="281775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C6B474B-8F7E-DCAE-77B8-77018AD5E8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7851" y="1414315"/>
            <a:ext cx="3296582" cy="3009922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6AB4A358-F034-EB16-96CA-A1B5CAC253C6}"/>
              </a:ext>
            </a:extLst>
          </p:cNvPr>
          <p:cNvSpPr/>
          <p:nvPr/>
        </p:nvSpPr>
        <p:spPr>
          <a:xfrm>
            <a:off x="939567" y="3045874"/>
            <a:ext cx="2382473" cy="972453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693A80B8-2E90-7FD0-9ABA-5C41935053F3}"/>
              </a:ext>
            </a:extLst>
          </p:cNvPr>
          <p:cNvSpPr/>
          <p:nvPr/>
        </p:nvSpPr>
        <p:spPr>
          <a:xfrm>
            <a:off x="5108370" y="3045874"/>
            <a:ext cx="2836004" cy="1183854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745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no código .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kt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vamos fazer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binding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do do segundo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TextView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e utilizar a função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getString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para obter o valor do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resorces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e adicionar na propriedade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text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DC31A10-9C36-0D9A-FC2E-0F632557A6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238" y="1276603"/>
            <a:ext cx="6672629" cy="2741724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693A80B8-2E90-7FD0-9ABA-5C41935053F3}"/>
              </a:ext>
            </a:extLst>
          </p:cNvPr>
          <p:cNvSpPr/>
          <p:nvPr/>
        </p:nvSpPr>
        <p:spPr>
          <a:xfrm>
            <a:off x="2457974" y="3246539"/>
            <a:ext cx="4840448" cy="276838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921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1516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/>
        </p:nvSpPr>
        <p:spPr>
          <a:xfrm>
            <a:off x="1914145" y="995370"/>
            <a:ext cx="53148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FF0066"/>
                </a:solidFill>
                <a:latin typeface="Calibri"/>
                <a:ea typeface="Calibri"/>
                <a:cs typeface="Calibri"/>
                <a:sym typeface="Calibri"/>
              </a:rPr>
              <a:t>Strings e Themes</a:t>
            </a:r>
            <a:endParaRPr dirty="0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A5BF970D-E818-8565-C39C-24324BA491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/>
        </p:blipFill>
        <p:spPr>
          <a:xfrm>
            <a:off x="1559215" y="2067937"/>
            <a:ext cx="1540071" cy="1540071"/>
          </a:xfrm>
          <a:prstGeom prst="rect">
            <a:avLst/>
          </a:prstGeom>
        </p:spPr>
      </p:pic>
      <p:pic>
        <p:nvPicPr>
          <p:cNvPr id="3" name="Gráfico 7">
            <a:extLst>
              <a:ext uri="{FF2B5EF4-FFF2-40B4-BE49-F238E27FC236}">
                <a16:creationId xmlns:a16="http://schemas.microsoft.com/office/drawing/2014/main" id="{0C3A91F5-129E-9621-21AF-BF4F4B5467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/>
        </p:blipFill>
        <p:spPr>
          <a:xfrm>
            <a:off x="5688875" y="2335745"/>
            <a:ext cx="1784490" cy="12864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dessa forma temos o mesmo resultado no segundo verso alterando o idioma do device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38510AD-A963-23C4-9C8D-9691EFCFA1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310" y="1594746"/>
            <a:ext cx="3012430" cy="268364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07B53DC-6B95-5109-2E3E-E51B81CCF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7316" y="1590741"/>
            <a:ext cx="2752998" cy="268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547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Style: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para usar os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primeiro vamos adicionar um card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view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e dentro dele incluir nosso primeiro verso</a:t>
            </a:r>
          </a:p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Obs.: Lembrando que como incluímos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TextView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dentro do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CardView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precisamos ajustar as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Constraints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ECEA224-7F9E-4163-9098-2E532B599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4983" y="1411971"/>
            <a:ext cx="4174034" cy="342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022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Style: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podemos clicar com o botão direito podemos extrair o estilo que adicionamos no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cardView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D454D42-0FDB-FAE7-365A-C15DCF6827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4764" y="1035618"/>
            <a:ext cx="4075954" cy="373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279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Style: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na janela aberta selecionamos as propriedade que queremos que sejam exportados para o novo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e o nome desejado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E8B13D3-718A-6EAD-5DF8-508582FD2B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8708" y="1151380"/>
            <a:ext cx="4766583" cy="350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71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Style: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é gerado um arquivo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na pasta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resources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com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que criamos e nosso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cardView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também é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refatorado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70057AC-51A8-9EBF-7033-3B805B204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406" y="1241571"/>
            <a:ext cx="6491628" cy="3316222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B8B82074-8B43-9F54-4E5B-6C738090D34F}"/>
              </a:ext>
            </a:extLst>
          </p:cNvPr>
          <p:cNvSpPr/>
          <p:nvPr/>
        </p:nvSpPr>
        <p:spPr>
          <a:xfrm>
            <a:off x="755883" y="3775063"/>
            <a:ext cx="720579" cy="17039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3BE75E1-CE14-23B7-2C28-D06A40C2F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4723" y="2391692"/>
            <a:ext cx="3085576" cy="2511841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0D4A4B14-D004-20F5-790D-DCB3C52B95CA}"/>
              </a:ext>
            </a:extLst>
          </p:cNvPr>
          <p:cNvSpPr/>
          <p:nvPr/>
        </p:nvSpPr>
        <p:spPr>
          <a:xfrm>
            <a:off x="5915147" y="3347208"/>
            <a:ext cx="1457412" cy="163425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E58C400-4169-8AC4-FCF6-F419CFFEF83C}"/>
              </a:ext>
            </a:extLst>
          </p:cNvPr>
          <p:cNvSpPr/>
          <p:nvPr/>
        </p:nvSpPr>
        <p:spPr>
          <a:xfrm>
            <a:off x="5704722" y="2430091"/>
            <a:ext cx="3085575" cy="2511841"/>
          </a:xfrm>
          <a:prstGeom prst="rect">
            <a:avLst/>
          </a:prstGeom>
          <a:noFill/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383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Style: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Agora podemos adicionar o mesmo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em um segundo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Cardview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e ele possuirá as características que definimos no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</a:t>
            </a:r>
            <a:endParaRPr lang="pt-BR" dirty="0">
              <a:solidFill>
                <a:srgbClr val="A6A6A6"/>
              </a:solidFill>
              <a:latin typeface="Roboto"/>
              <a:ea typeface="Roboto"/>
            </a:endParaRPr>
          </a:p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Obs.: as propriedades “</a:t>
            </a:r>
            <a:r>
              <a:rPr lang="pt-BR" dirty="0">
                <a:solidFill>
                  <a:srgbClr val="9876AA"/>
                </a:solidFill>
                <a:effectLst/>
              </a:rPr>
              <a:t>app</a:t>
            </a:r>
            <a:r>
              <a:rPr lang="pt-BR" dirty="0">
                <a:solidFill>
                  <a:srgbClr val="BABABA"/>
                </a:solidFill>
                <a:effectLst/>
              </a:rPr>
              <a:t>: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” não fora adicionadas automaticamente com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refactor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adicionamos elas manualmente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E6674E1-215F-158B-4E61-34549E86E8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763" y="1348354"/>
            <a:ext cx="6599602" cy="2571958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B8B82074-8B43-9F54-4E5B-6C738090D34F}"/>
              </a:ext>
            </a:extLst>
          </p:cNvPr>
          <p:cNvSpPr/>
          <p:nvPr/>
        </p:nvSpPr>
        <p:spPr>
          <a:xfrm>
            <a:off x="680382" y="1411971"/>
            <a:ext cx="3757394" cy="85836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C3823A9-8DDB-34DB-0CBC-2978D0BDBC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1217" y="3432852"/>
            <a:ext cx="3636005" cy="1222251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00F1995B-B200-9E2F-AFA8-E5F4C804C861}"/>
              </a:ext>
            </a:extLst>
          </p:cNvPr>
          <p:cNvSpPr/>
          <p:nvPr/>
        </p:nvSpPr>
        <p:spPr>
          <a:xfrm>
            <a:off x="5251218" y="3432852"/>
            <a:ext cx="3636004" cy="1222252"/>
          </a:xfrm>
          <a:prstGeom prst="rect">
            <a:avLst/>
          </a:prstGeom>
          <a:noFill/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445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4"/>
            <a:ext cx="7423383" cy="115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Style: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podemos fazer herança entre os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possibilitando criar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mais genéricos e reutilizando-os para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mais específicos, podemos fazer isso das seguintes formas, por exemplo criando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com cores diferentes e reutilizando os demais itens</a:t>
            </a:r>
          </a:p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pt-BR" b="1" dirty="0">
                <a:solidFill>
                  <a:srgbClr val="A6A6A6"/>
                </a:solidFill>
                <a:latin typeface="Roboto"/>
                <a:ea typeface="Roboto"/>
              </a:rPr>
              <a:t>Obs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.: a Aplicação na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view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é feita da mesma forma, respeitando os nomes dos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dependendo da forma escolhida de fazer a herança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9D6B3DB-D124-BADB-81A4-F25B1212AE56}"/>
              </a:ext>
            </a:extLst>
          </p:cNvPr>
          <p:cNvSpPr txBox="1"/>
          <p:nvPr/>
        </p:nvSpPr>
        <p:spPr>
          <a:xfrm>
            <a:off x="4790579" y="2636661"/>
            <a:ext cx="4655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ou</a:t>
            </a:r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4975E36-AFAB-EB28-A474-E2FF046FB3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6168" y="1769882"/>
            <a:ext cx="3471634" cy="234911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1A1204B4-A80B-7751-B334-3A0F70B1E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424" y="1771944"/>
            <a:ext cx="3870576" cy="234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4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4"/>
            <a:ext cx="7423383" cy="115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Themes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Os Temas são conjuntos de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e já são criados com o projeto utilizando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MatrialDesing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do Google,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alé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de já trazer a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opação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padrão do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night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é localizado em “res/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values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/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themes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”</a:t>
            </a:r>
          </a:p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pt-BR" b="1" dirty="0">
                <a:solidFill>
                  <a:srgbClr val="A6A6A6"/>
                </a:solidFill>
                <a:latin typeface="Roboto"/>
                <a:ea typeface="Roboto"/>
              </a:rPr>
              <a:t>Obs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.: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principal é definido com o nome do projeto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E608ED1-2000-7DA7-46D1-0B91A0B872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732307"/>
            <a:ext cx="7772400" cy="2670374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0869C374-5579-B897-B978-745BE33C5B7F}"/>
              </a:ext>
            </a:extLst>
          </p:cNvPr>
          <p:cNvSpPr/>
          <p:nvPr/>
        </p:nvSpPr>
        <p:spPr>
          <a:xfrm>
            <a:off x="864939" y="3649228"/>
            <a:ext cx="1223920" cy="377488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E9D63FD-AD83-29CF-1C13-949FAF30E607}"/>
              </a:ext>
            </a:extLst>
          </p:cNvPr>
          <p:cNvSpPr/>
          <p:nvPr/>
        </p:nvSpPr>
        <p:spPr>
          <a:xfrm>
            <a:off x="3156531" y="2090274"/>
            <a:ext cx="4099946" cy="199920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0849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45EF42E-7D3C-3AB7-43A1-7DC28251EA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7476" y="793086"/>
            <a:ext cx="5110530" cy="3975649"/>
          </a:xfrm>
          <a:prstGeom prst="rect">
            <a:avLst/>
          </a:prstGeom>
        </p:spPr>
      </p:pic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4"/>
            <a:ext cx="7423383" cy="115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Themes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 tema utilizado no projeto é definido no Android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Manifest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869C374-5579-B897-B978-745BE33C5B7F}"/>
              </a:ext>
            </a:extLst>
          </p:cNvPr>
          <p:cNvSpPr/>
          <p:nvPr/>
        </p:nvSpPr>
        <p:spPr>
          <a:xfrm>
            <a:off x="2752462" y="2488654"/>
            <a:ext cx="2599714" cy="218113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2870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4"/>
            <a:ext cx="7423383" cy="115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Themes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Para alterar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Thema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podemos usar algumas ferramentas e boas praticas, para isso deixo 2 sites interessantes: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8" name="Google Shape;118;p16">
            <a:extLst>
              <a:ext uri="{FF2B5EF4-FFF2-40B4-BE49-F238E27FC236}">
                <a16:creationId xmlns:a16="http://schemas.microsoft.com/office/drawing/2014/main" id="{1372B3D1-5D27-3C5D-286B-C2E3EFCF615B}"/>
              </a:ext>
            </a:extLst>
          </p:cNvPr>
          <p:cNvSpPr txBox="1"/>
          <p:nvPr/>
        </p:nvSpPr>
        <p:spPr>
          <a:xfrm>
            <a:off x="1422371" y="1889416"/>
            <a:ext cx="6299258" cy="131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</a:rPr>
              <a:t>Guia Material </a:t>
            </a:r>
            <a:r>
              <a:rPr lang="pt-BR" sz="1200" dirty="0" err="1">
                <a:solidFill>
                  <a:srgbClr val="A6A6A6"/>
                </a:solidFill>
                <a:latin typeface="Roboto"/>
                <a:ea typeface="Roboto"/>
              </a:rPr>
              <a:t>Desing</a:t>
            </a: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</a:rPr>
              <a:t> – “</a:t>
            </a: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  <a:hlinkClick r:id="rId4"/>
              </a:rPr>
              <a:t>https://m3.material.io/</a:t>
            </a: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</a:rPr>
              <a:t>”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12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</a:rPr>
              <a:t>Material </a:t>
            </a:r>
            <a:r>
              <a:rPr lang="pt-BR" sz="1200" dirty="0" err="1">
                <a:solidFill>
                  <a:srgbClr val="A6A6A6"/>
                </a:solidFill>
                <a:latin typeface="Roboto"/>
                <a:ea typeface="Roboto"/>
              </a:rPr>
              <a:t>Desing</a:t>
            </a: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sz="1200" dirty="0" err="1">
                <a:solidFill>
                  <a:srgbClr val="A6A6A6"/>
                </a:solidFill>
                <a:latin typeface="Roboto"/>
                <a:ea typeface="Roboto"/>
              </a:rPr>
              <a:t>Theme</a:t>
            </a: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sz="1200" dirty="0" err="1">
                <a:solidFill>
                  <a:srgbClr val="A6A6A6"/>
                </a:solidFill>
                <a:latin typeface="Roboto"/>
                <a:ea typeface="Roboto"/>
              </a:rPr>
              <a:t>Builder</a:t>
            </a: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</a:rPr>
              <a:t> – “</a:t>
            </a: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  <a:hlinkClick r:id="rId5"/>
              </a:rPr>
              <a:t>https://m3.material.io/theme-builder#/custom</a:t>
            </a: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</a:rPr>
              <a:t>”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12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1200" dirty="0" err="1">
                <a:solidFill>
                  <a:srgbClr val="A6A6A6"/>
                </a:solidFill>
                <a:latin typeface="Roboto"/>
                <a:ea typeface="Roboto"/>
              </a:rPr>
              <a:t>Theme</a:t>
            </a: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sz="1200" dirty="0" err="1">
                <a:solidFill>
                  <a:srgbClr val="A6A6A6"/>
                </a:solidFill>
                <a:latin typeface="Roboto"/>
                <a:ea typeface="Roboto"/>
              </a:rPr>
              <a:t>Generator</a:t>
            </a: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</a:rPr>
              <a:t> – “https://</a:t>
            </a:r>
            <a:r>
              <a:rPr lang="pt-BR" sz="1200" dirty="0" err="1">
                <a:solidFill>
                  <a:srgbClr val="A6A6A6"/>
                </a:solidFill>
                <a:latin typeface="Roboto"/>
                <a:ea typeface="Roboto"/>
              </a:rPr>
              <a:t>materialtheme.arcsine.dev</a:t>
            </a:r>
            <a:r>
              <a:rPr lang="pt-BR" sz="1200" dirty="0">
                <a:solidFill>
                  <a:srgbClr val="A6A6A6"/>
                </a:solidFill>
                <a:latin typeface="Roboto"/>
                <a:ea typeface="Roboto"/>
              </a:rPr>
              <a:t>/”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12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37440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Strings.xml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fornecem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strings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de texto para o aplicativo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conjunto de chaves e valores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Internacionalização e localização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Organização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Reutilização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00512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4"/>
            <a:ext cx="7423383" cy="115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Themes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para alterar o tema e visualizar suas alterações vamos adicionar alguns componentes e não alterar nenhum estilo deles: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5203EA8-2DB7-923E-F356-38E47B254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050" y="1073791"/>
            <a:ext cx="3092406" cy="407129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509AFC7-EAEA-DC0B-ED4E-EE67677898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7506" y="1067112"/>
            <a:ext cx="2075088" cy="407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1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4"/>
            <a:ext cx="7423383" cy="115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Themes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criamos um novo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no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Themes.xml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herdando do tema principal e alterando algumas cores, e em seguida adicionamos o novo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style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no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AndroidManifest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</a:p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pt-BR" b="1" dirty="0">
                <a:solidFill>
                  <a:srgbClr val="A6A6A6"/>
                </a:solidFill>
                <a:latin typeface="Roboto"/>
                <a:ea typeface="Roboto"/>
              </a:rPr>
              <a:t>Obs.: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Os Itens não definidos seguirão os valores do layout pai, por este motivo usamos a herança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EE9E4D5-D9E5-D659-22B0-D986D9FDC0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49" y="1558687"/>
            <a:ext cx="4917490" cy="3096417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5DF4FEAA-C015-B0A9-049D-A7C5959B3A2C}"/>
              </a:ext>
            </a:extLst>
          </p:cNvPr>
          <p:cNvSpPr/>
          <p:nvPr/>
        </p:nvSpPr>
        <p:spPr>
          <a:xfrm>
            <a:off x="604880" y="3612779"/>
            <a:ext cx="3581225" cy="810857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EAD33A4-ED7F-56D7-9F19-729DCE41FE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3485" y="1626797"/>
            <a:ext cx="3575166" cy="2960196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44B46850-E7FE-3AF8-D4DC-9F1D48E805FE}"/>
              </a:ext>
            </a:extLst>
          </p:cNvPr>
          <p:cNvSpPr/>
          <p:nvPr/>
        </p:nvSpPr>
        <p:spPr>
          <a:xfrm>
            <a:off x="6115050" y="2851970"/>
            <a:ext cx="1318993" cy="214145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8724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4"/>
            <a:ext cx="7423383" cy="115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Themes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com isso temos o seguinte resultado</a:t>
            </a:r>
          </a:p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Obs.: Lembrando que para o “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Dark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Mode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” algumas cores funcionam pois herdamos o tema default, para alterações do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DarTheme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precisamos modificar o arquivo “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night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”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D5ECF4AD-B4B6-0380-9BD3-4E59FE65BD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6597" y="1259273"/>
            <a:ext cx="1756289" cy="339583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A24BD21-2F3C-8794-A247-3B7DFF8A51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0103" y="2550788"/>
            <a:ext cx="25273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91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4"/>
            <a:ext cx="7423383" cy="115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Themes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Podemos também manipular os temas de forma dinâmica em tempo de execução, para isso primeiro vamos criar uma classe para armazenar os temas e altera-los</a:t>
            </a:r>
          </a:p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Obs.: Para isso criaremos um ‘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object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’ pois ele tem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scopo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estático na aplicação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016446B-5BB2-7F46-6EC9-82F39D7486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0745" y="1583340"/>
            <a:ext cx="4882509" cy="299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787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4"/>
            <a:ext cx="7423383" cy="115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Themes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na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que vamos alterar o tema dinamicamente adicionamos o “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setTheme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(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Theme.</a:t>
            </a:r>
            <a:r>
              <a:rPr lang="pt-BR" dirty="0" err="1">
                <a:solidFill>
                  <a:srgbClr val="9876AA"/>
                </a:solidFill>
                <a:effectLst/>
              </a:rPr>
              <a:t>currentTheme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)”, com o tema do nosso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object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antes do “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setContentView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(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R.layout.</a:t>
            </a:r>
            <a:r>
              <a:rPr lang="pt-BR" i="1" dirty="0" err="1">
                <a:solidFill>
                  <a:srgbClr val="9876AA"/>
                </a:solidFill>
                <a:effectLst/>
              </a:rPr>
              <a:t>activity_main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)” e fazemos a chamada do “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switchTheme”a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partir do evento de click de um botão, em seguida precisamos chamar “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recreate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()” para aplicar o novo tema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E3B7112-58BB-30EC-69B0-7C7AC1675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442" y="1551986"/>
            <a:ext cx="5794608" cy="115425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9B984A8-9FD5-2E0F-B8E0-3C3F719604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7548" y="2937707"/>
            <a:ext cx="5255004" cy="153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084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4"/>
            <a:ext cx="7423383" cy="115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Themes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podemos habilitar e desabilitar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Dark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mode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em nosso app programaticamente a partir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daa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função “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AppCompatDelegate.setDefaultNightMode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”, com </a:t>
            </a:r>
            <a:r>
              <a:rPr lang="pt-BR">
                <a:solidFill>
                  <a:srgbClr val="A6A6A6"/>
                </a:solidFill>
                <a:latin typeface="Roboto"/>
                <a:ea typeface="Roboto"/>
              </a:rPr>
              <a:t>os parâmetros “</a:t>
            </a:r>
            <a:r>
              <a:rPr lang="pt-BR" i="1">
                <a:solidFill>
                  <a:srgbClr val="9876AA"/>
                </a:solidFill>
                <a:effectLst/>
              </a:rPr>
              <a:t>MODE_NIGHT_YES</a:t>
            </a:r>
            <a:r>
              <a:rPr lang="pt-BR">
                <a:solidFill>
                  <a:srgbClr val="A6A6A6"/>
                </a:solidFill>
                <a:latin typeface="Roboto"/>
                <a:ea typeface="Roboto"/>
              </a:rPr>
              <a:t>” e “</a:t>
            </a:r>
            <a:r>
              <a:rPr lang="pt-BR" i="1">
                <a:solidFill>
                  <a:srgbClr val="9876AA"/>
                </a:solidFill>
                <a:effectLst/>
              </a:rPr>
              <a:t>MODE_NIGHT_NO</a:t>
            </a:r>
            <a:r>
              <a:rPr lang="pt-BR">
                <a:solidFill>
                  <a:srgbClr val="A6A6A6"/>
                </a:solidFill>
                <a:latin typeface="Roboto"/>
                <a:ea typeface="Roboto"/>
              </a:rPr>
              <a:t>”: 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7524A8A-32AE-64D1-5E60-F6A1E1B33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350" y="1994694"/>
            <a:ext cx="7607300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65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83593" y="2104860"/>
            <a:ext cx="3203927" cy="8618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059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Style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Themes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Aparência Visual do aplicativo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“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Style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” - cores, tamanhos de fonte, tipos de fonte, margens, preenchimentos, entre outros.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"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theme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" é um conjunto de estilos que definem a aparência geral de um aplicativo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Padrão visual </a:t>
            </a:r>
            <a:r>
              <a:rPr lang="pt-BR" sz="2100">
                <a:solidFill>
                  <a:srgbClr val="A6A6A6"/>
                </a:solidFill>
                <a:latin typeface="Roboto"/>
                <a:ea typeface="Roboto"/>
              </a:rPr>
              <a:t>do app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4216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para começar criamos um projeto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empty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e modificamos o arquivo de Layout, adicionando um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textView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e adicionando seu testo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D6384A5-8AF5-BA08-7177-5E3B03089C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8750" y="1325482"/>
            <a:ext cx="4980439" cy="3380662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709B44CF-9224-F0DE-0240-8CFDEFEB8A4D}"/>
              </a:ext>
            </a:extLst>
          </p:cNvPr>
          <p:cNvSpPr/>
          <p:nvPr/>
        </p:nvSpPr>
        <p:spPr>
          <a:xfrm>
            <a:off x="1694051" y="2877424"/>
            <a:ext cx="4052408" cy="1828720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699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em nosso projeto na pasta de ‘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resources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/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values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’ vamos encontrar o arquivo ‘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’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0CDB4CD-2394-07F4-DE25-F4B05855AD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238761"/>
            <a:ext cx="7772400" cy="3416342"/>
          </a:xfrm>
          <a:prstGeom prst="rect">
            <a:avLst/>
          </a:prstGeom>
        </p:spPr>
      </p:pic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C591BE1-A1B8-065A-93D8-08001A4A34A9}"/>
              </a:ext>
            </a:extLst>
          </p:cNvPr>
          <p:cNvSpPr/>
          <p:nvPr/>
        </p:nvSpPr>
        <p:spPr>
          <a:xfrm>
            <a:off x="1333325" y="3733117"/>
            <a:ext cx="872980" cy="25634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118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aqui vamos adicionar todos os textos do nosso app vamos adicionar o titulo que desejamos adicionar no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TextView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criado anteriormente com uma chave para identifica-lo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331A3F3-D2B6-0EFF-6A1D-D9274D7832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4350" y="1969294"/>
            <a:ext cx="5575300" cy="12065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2C591BE1-A1B8-065A-93D8-08001A4A34A9}"/>
              </a:ext>
            </a:extLst>
          </p:cNvPr>
          <p:cNvSpPr/>
          <p:nvPr/>
        </p:nvSpPr>
        <p:spPr>
          <a:xfrm>
            <a:off x="2155970" y="2572544"/>
            <a:ext cx="5008228" cy="25634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8749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com isso podemos adicionar a referencia do nosso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no Layout a partir da chave criada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686DAEA-A895-9A87-C206-1ABD7DADE9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3100" y="1378744"/>
            <a:ext cx="5257800" cy="2387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2C591BE1-A1B8-065A-93D8-08001A4A34A9}"/>
              </a:ext>
            </a:extLst>
          </p:cNvPr>
          <p:cNvSpPr/>
          <p:nvPr/>
        </p:nvSpPr>
        <p:spPr>
          <a:xfrm>
            <a:off x="2315361" y="2572544"/>
            <a:ext cx="3724712" cy="25634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8990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08B338A-5E43-AEEC-2F61-29B60945B124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quando adicionamos um texto ‘fixo’ em um Layout o Android Studio da um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warning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recomendando que mova essa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para o arquivo de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strings.xml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podemos fazer isso com esse atalho clicando em ‘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Extract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string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resource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’ será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abreto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um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dialog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com uma sugestão de nome e valor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699E72EA-E62B-97EA-5C02-3EBB79D63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C591BE1-A1B8-065A-93D8-08001A4A34A9}"/>
              </a:ext>
            </a:extLst>
          </p:cNvPr>
          <p:cNvSpPr/>
          <p:nvPr/>
        </p:nvSpPr>
        <p:spPr>
          <a:xfrm>
            <a:off x="2315361" y="2572544"/>
            <a:ext cx="3724712" cy="25634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0B1E53E8-2FDC-4214-5021-DDE94BDD2F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358" y="1411971"/>
            <a:ext cx="5611692" cy="178274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975ED28-2821-5FFD-7D1A-A3AF15F0A8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4160" y="1869155"/>
            <a:ext cx="2190332" cy="278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58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11066</TotalTime>
  <Words>1277</Words>
  <Application>Microsoft Macintosh PowerPoint</Application>
  <PresentationFormat>Personalizar</PresentationFormat>
  <Paragraphs>139</Paragraphs>
  <Slides>36</Slides>
  <Notes>36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36</vt:i4>
      </vt:variant>
    </vt:vector>
  </HeadingPairs>
  <TitlesOfParts>
    <vt:vector size="41" baseType="lpstr">
      <vt:lpstr>Arial</vt:lpstr>
      <vt:lpstr>Roboto</vt:lpstr>
      <vt:lpstr>Calibri</vt:lpstr>
      <vt:lpstr>Wingdings</vt:lpstr>
      <vt:lpstr>Tema do Office</vt:lpstr>
      <vt:lpstr>Apresentação do PowerPoint</vt:lpstr>
      <vt:lpstr>Apresentação do PowerPoint</vt:lpstr>
      <vt:lpstr>Strings.xml</vt:lpstr>
      <vt:lpstr>Style Themes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Sidnei Rodrigo</dc:creator>
  <cp:lastModifiedBy>Sidnei Rodrigo</cp:lastModifiedBy>
  <cp:revision>26</cp:revision>
  <dcterms:modified xsi:type="dcterms:W3CDTF">2023-03-28T02:14:06Z</dcterms:modified>
</cp:coreProperties>
</file>